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2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61" r:id="rId6"/>
    <p:sldId id="282" r:id="rId7"/>
    <p:sldId id="264" r:id="rId8"/>
    <p:sldId id="265" r:id="rId9"/>
    <p:sldId id="266" r:id="rId10"/>
    <p:sldId id="267" r:id="rId11"/>
    <p:sldId id="268" r:id="rId12"/>
    <p:sldId id="273" r:id="rId13"/>
    <p:sldId id="274" r:id="rId14"/>
    <p:sldId id="280" r:id="rId15"/>
    <p:sldId id="277" r:id="rId16"/>
    <p:sldId id="281" r:id="rId17"/>
    <p:sldId id="278" r:id="rId1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 snapToGrid="0" snapToObjects="1"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2A0E43-02E4-7C4D-A5D2-F4083243237D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274DD66-B786-F449-ADF6-D9CD1AB7A88B}">
      <dgm:prSet phldrT="[Text]" custT="1"/>
      <dgm:spPr/>
      <dgm:t>
        <a:bodyPr/>
        <a:lstStyle/>
        <a:p>
          <a:r>
            <a:rPr lang="de-DE" sz="2400" dirty="0">
              <a:solidFill>
                <a:schemeClr val="tx2"/>
              </a:solidFill>
            </a:rPr>
            <a:t>2 BFS </a:t>
          </a:r>
          <a:r>
            <a:rPr lang="de-DE" sz="2400" dirty="0"/>
            <a:t>(mittlerer Bildungsabschluss)</a:t>
          </a:r>
        </a:p>
      </dgm:t>
    </dgm:pt>
    <dgm:pt modelId="{78EA278E-9C25-3245-97AB-564AE2543889}" type="parTrans" cxnId="{84CD4AEB-406C-3A49-8CD0-20F774D2F900}">
      <dgm:prSet/>
      <dgm:spPr/>
      <dgm:t>
        <a:bodyPr/>
        <a:lstStyle/>
        <a:p>
          <a:endParaRPr lang="de-DE"/>
        </a:p>
      </dgm:t>
    </dgm:pt>
    <dgm:pt modelId="{3744E73C-2229-154A-B31D-4D4E531E1D26}" type="sibTrans" cxnId="{84CD4AEB-406C-3A49-8CD0-20F774D2F900}">
      <dgm:prSet/>
      <dgm:spPr/>
      <dgm:t>
        <a:bodyPr/>
        <a:lstStyle/>
        <a:p>
          <a:endParaRPr lang="de-DE"/>
        </a:p>
      </dgm:t>
    </dgm:pt>
    <dgm:pt modelId="{AEB61C82-451B-C34B-AF04-603DA48D1E79}">
      <dgm:prSet phldrT="[Text]" custT="1"/>
      <dgm:spPr/>
      <dgm:t>
        <a:bodyPr/>
        <a:lstStyle/>
        <a:p>
          <a:r>
            <a:rPr lang="de-DE" sz="2400" dirty="0">
              <a:solidFill>
                <a:schemeClr val="tx2"/>
              </a:solidFill>
            </a:rPr>
            <a:t>Berufsschule</a:t>
          </a:r>
          <a:r>
            <a:rPr lang="de-DE" sz="2400" dirty="0"/>
            <a:t> (Fachrichtung Elektro, Metall)+ betriebliche Ausbildung</a:t>
          </a:r>
        </a:p>
      </dgm:t>
    </dgm:pt>
    <dgm:pt modelId="{4E4E705E-2461-9241-8E65-5CD1916C2070}" type="parTrans" cxnId="{B43CB03B-ED09-E746-A64F-5BD5F1C7C932}">
      <dgm:prSet/>
      <dgm:spPr/>
      <dgm:t>
        <a:bodyPr/>
        <a:lstStyle/>
        <a:p>
          <a:endParaRPr lang="de-DE"/>
        </a:p>
      </dgm:t>
    </dgm:pt>
    <dgm:pt modelId="{26814B84-D78A-7741-89EB-DEDA6FBA3EE5}" type="sibTrans" cxnId="{B43CB03B-ED09-E746-A64F-5BD5F1C7C932}">
      <dgm:prSet/>
      <dgm:spPr/>
      <dgm:t>
        <a:bodyPr/>
        <a:lstStyle/>
        <a:p>
          <a:endParaRPr lang="de-DE"/>
        </a:p>
      </dgm:t>
    </dgm:pt>
    <dgm:pt modelId="{89C3E3A3-C790-4145-9DA2-5A34807FB516}">
      <dgm:prSet phldrT="[Text]" custT="1"/>
      <dgm:spPr/>
      <dgm:t>
        <a:bodyPr/>
        <a:lstStyle/>
        <a:p>
          <a:r>
            <a:rPr lang="de-DE" sz="2000" dirty="0"/>
            <a:t> </a:t>
          </a:r>
          <a:r>
            <a:rPr lang="de-DE" sz="2400" dirty="0">
              <a:solidFill>
                <a:schemeClr val="tx2"/>
              </a:solidFill>
            </a:rPr>
            <a:t>Einjähriges Berufskolleg </a:t>
          </a:r>
          <a:r>
            <a:rPr lang="de-DE" sz="2400" dirty="0"/>
            <a:t>Fachhochschulreife</a:t>
          </a:r>
        </a:p>
      </dgm:t>
    </dgm:pt>
    <dgm:pt modelId="{92A5C96F-5CA1-134B-BE4E-AA43F783AC15}" type="parTrans" cxnId="{493C9BFF-E747-6C49-951D-33B93162662C}">
      <dgm:prSet/>
      <dgm:spPr/>
      <dgm:t>
        <a:bodyPr/>
        <a:lstStyle/>
        <a:p>
          <a:endParaRPr lang="de-DE"/>
        </a:p>
      </dgm:t>
    </dgm:pt>
    <dgm:pt modelId="{9BA51AB5-E083-8B4D-935D-5DE135B4A638}" type="sibTrans" cxnId="{493C9BFF-E747-6C49-951D-33B93162662C}">
      <dgm:prSet/>
      <dgm:spPr/>
      <dgm:t>
        <a:bodyPr/>
        <a:lstStyle/>
        <a:p>
          <a:endParaRPr lang="de-DE"/>
        </a:p>
      </dgm:t>
    </dgm:pt>
    <dgm:pt modelId="{D16BF0B3-7867-A64A-987C-023AC8570372}">
      <dgm:prSet phldrT="[Text]" custT="1"/>
      <dgm:spPr/>
      <dgm:t>
        <a:bodyPr/>
        <a:lstStyle/>
        <a:p>
          <a:r>
            <a:rPr lang="de-DE" sz="2400" dirty="0">
              <a:solidFill>
                <a:srgbClr val="FF8600"/>
              </a:solidFill>
            </a:rPr>
            <a:t>Technisches Gymnasium</a:t>
          </a:r>
        </a:p>
        <a:p>
          <a:r>
            <a:rPr lang="de-DE" sz="2400" dirty="0"/>
            <a:t> ( 3 Jahre) </a:t>
          </a:r>
        </a:p>
        <a:p>
          <a:r>
            <a:rPr lang="de-DE" sz="2400" dirty="0"/>
            <a:t>Mechatronik, Umwelttechnik, Technik und Management</a:t>
          </a:r>
        </a:p>
      </dgm:t>
    </dgm:pt>
    <dgm:pt modelId="{71EDB527-FF59-2842-8815-3E4016579957}" type="parTrans" cxnId="{873C8C2C-7224-C746-891A-FFE9EFE47D36}">
      <dgm:prSet/>
      <dgm:spPr/>
      <dgm:t>
        <a:bodyPr/>
        <a:lstStyle/>
        <a:p>
          <a:endParaRPr lang="de-DE"/>
        </a:p>
      </dgm:t>
    </dgm:pt>
    <dgm:pt modelId="{C1177965-76CA-664A-8921-708AAF1B6DAA}" type="sibTrans" cxnId="{873C8C2C-7224-C746-891A-FFE9EFE47D36}">
      <dgm:prSet/>
      <dgm:spPr/>
      <dgm:t>
        <a:bodyPr/>
        <a:lstStyle/>
        <a:p>
          <a:endParaRPr lang="de-DE"/>
        </a:p>
      </dgm:t>
    </dgm:pt>
    <dgm:pt modelId="{5B45A711-955B-E540-8367-C376B7CDF153}">
      <dgm:prSet phldrT="[Text]" custT="1"/>
      <dgm:spPr/>
      <dgm:t>
        <a:bodyPr/>
        <a:lstStyle/>
        <a:p>
          <a:r>
            <a:rPr lang="de-DE" sz="2400" dirty="0"/>
            <a:t>Allgemeine Hochschulreife</a:t>
          </a:r>
        </a:p>
      </dgm:t>
    </dgm:pt>
    <dgm:pt modelId="{29018A75-5F32-F240-8730-D82EEA140954}" type="parTrans" cxnId="{D28228E5-BDEA-F94C-9423-C16E1E7C3159}">
      <dgm:prSet/>
      <dgm:spPr/>
      <dgm:t>
        <a:bodyPr/>
        <a:lstStyle/>
        <a:p>
          <a:endParaRPr lang="de-DE"/>
        </a:p>
      </dgm:t>
    </dgm:pt>
    <dgm:pt modelId="{95C5CC2C-896C-0E47-8EBE-FA84018CE858}" type="sibTrans" cxnId="{D28228E5-BDEA-F94C-9423-C16E1E7C3159}">
      <dgm:prSet/>
      <dgm:spPr/>
      <dgm:t>
        <a:bodyPr/>
        <a:lstStyle/>
        <a:p>
          <a:endParaRPr lang="de-DE"/>
        </a:p>
      </dgm:t>
    </dgm:pt>
    <dgm:pt modelId="{0B81C7FC-DBFD-A040-9B3D-B1AF07612EB0}" type="pres">
      <dgm:prSet presAssocID="{D92A0E43-02E4-7C4D-A5D2-F408324323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E6FAF2-04DA-C645-8461-23DE36583C18}" type="pres">
      <dgm:prSet presAssocID="{6274DD66-B786-F449-ADF6-D9CD1AB7A88B}" presName="hierRoot1" presStyleCnt="0"/>
      <dgm:spPr/>
    </dgm:pt>
    <dgm:pt modelId="{F1D184B4-E698-C94E-A4AB-A4DC5AC9D435}" type="pres">
      <dgm:prSet presAssocID="{6274DD66-B786-F449-ADF6-D9CD1AB7A88B}" presName="composite" presStyleCnt="0"/>
      <dgm:spPr/>
    </dgm:pt>
    <dgm:pt modelId="{CAA1AA38-258B-7A43-BA9E-CA34C32521EB}" type="pres">
      <dgm:prSet presAssocID="{6274DD66-B786-F449-ADF6-D9CD1AB7A88B}" presName="background" presStyleLbl="node0" presStyleIdx="0" presStyleCnt="1"/>
      <dgm:spPr/>
    </dgm:pt>
    <dgm:pt modelId="{741E2029-F9BF-1A4B-B837-649A16AD2697}" type="pres">
      <dgm:prSet presAssocID="{6274DD66-B786-F449-ADF6-D9CD1AB7A88B}" presName="text" presStyleLbl="fgAcc0" presStyleIdx="0" presStyleCnt="1" custScaleX="387314">
        <dgm:presLayoutVars>
          <dgm:chPref val="3"/>
        </dgm:presLayoutVars>
      </dgm:prSet>
      <dgm:spPr/>
    </dgm:pt>
    <dgm:pt modelId="{811AD056-AEF9-AF4C-8F9B-8F053413E25A}" type="pres">
      <dgm:prSet presAssocID="{6274DD66-B786-F449-ADF6-D9CD1AB7A88B}" presName="hierChild2" presStyleCnt="0"/>
      <dgm:spPr/>
    </dgm:pt>
    <dgm:pt modelId="{60EBEA89-87E0-9F4F-844A-9879ECA65332}" type="pres">
      <dgm:prSet presAssocID="{4E4E705E-2461-9241-8E65-5CD1916C2070}" presName="Name10" presStyleLbl="parChTrans1D2" presStyleIdx="0" presStyleCnt="2"/>
      <dgm:spPr/>
    </dgm:pt>
    <dgm:pt modelId="{407DDA22-4DB3-B04F-81EE-8E30C29B6DEC}" type="pres">
      <dgm:prSet presAssocID="{AEB61C82-451B-C34B-AF04-603DA48D1E79}" presName="hierRoot2" presStyleCnt="0"/>
      <dgm:spPr/>
    </dgm:pt>
    <dgm:pt modelId="{2DD0363D-8109-5640-B1C3-D3363251D0D2}" type="pres">
      <dgm:prSet presAssocID="{AEB61C82-451B-C34B-AF04-603DA48D1E79}" presName="composite2" presStyleCnt="0"/>
      <dgm:spPr/>
    </dgm:pt>
    <dgm:pt modelId="{8E0EC97F-650D-EE4E-A03B-9F457E31C1C9}" type="pres">
      <dgm:prSet presAssocID="{AEB61C82-451B-C34B-AF04-603DA48D1E79}" presName="background2" presStyleLbl="node2" presStyleIdx="0" presStyleCnt="2"/>
      <dgm:spPr/>
    </dgm:pt>
    <dgm:pt modelId="{D52252C0-BCE4-674B-818A-1D11F4ED8985}" type="pres">
      <dgm:prSet presAssocID="{AEB61C82-451B-C34B-AF04-603DA48D1E79}" presName="text2" presStyleLbl="fgAcc2" presStyleIdx="0" presStyleCnt="2" custScaleX="265074" custScaleY="145224" custLinFactNeighborX="2888" custLinFactNeighborY="-3032">
        <dgm:presLayoutVars>
          <dgm:chPref val="3"/>
        </dgm:presLayoutVars>
      </dgm:prSet>
      <dgm:spPr/>
    </dgm:pt>
    <dgm:pt modelId="{08309892-E5DE-7941-B87C-CB190D4AC892}" type="pres">
      <dgm:prSet presAssocID="{AEB61C82-451B-C34B-AF04-603DA48D1E79}" presName="hierChild3" presStyleCnt="0"/>
      <dgm:spPr/>
    </dgm:pt>
    <dgm:pt modelId="{4D3C72B8-7017-5A4B-AA20-82E44E55B6B6}" type="pres">
      <dgm:prSet presAssocID="{92A5C96F-5CA1-134B-BE4E-AA43F783AC15}" presName="Name17" presStyleLbl="parChTrans1D3" presStyleIdx="0" presStyleCnt="2"/>
      <dgm:spPr/>
    </dgm:pt>
    <dgm:pt modelId="{F12A172D-185B-E241-9047-9214578ECAF9}" type="pres">
      <dgm:prSet presAssocID="{89C3E3A3-C790-4145-9DA2-5A34807FB516}" presName="hierRoot3" presStyleCnt="0"/>
      <dgm:spPr/>
    </dgm:pt>
    <dgm:pt modelId="{A8F1EF56-80F2-F24C-8A15-5A4A5AF439ED}" type="pres">
      <dgm:prSet presAssocID="{89C3E3A3-C790-4145-9DA2-5A34807FB516}" presName="composite3" presStyleCnt="0"/>
      <dgm:spPr/>
    </dgm:pt>
    <dgm:pt modelId="{170C8518-B132-2D4A-9D86-BB291C7E67B0}" type="pres">
      <dgm:prSet presAssocID="{89C3E3A3-C790-4145-9DA2-5A34807FB516}" presName="background3" presStyleLbl="node3" presStyleIdx="0" presStyleCnt="2"/>
      <dgm:spPr/>
    </dgm:pt>
    <dgm:pt modelId="{A89816DC-A2BB-164B-8976-2B55FF09A3F3}" type="pres">
      <dgm:prSet presAssocID="{89C3E3A3-C790-4145-9DA2-5A34807FB516}" presName="text3" presStyleLbl="fgAcc3" presStyleIdx="0" presStyleCnt="2" custScaleX="204917" custScaleY="115322">
        <dgm:presLayoutVars>
          <dgm:chPref val="3"/>
        </dgm:presLayoutVars>
      </dgm:prSet>
      <dgm:spPr/>
    </dgm:pt>
    <dgm:pt modelId="{3E9CC20E-DDAA-A64E-AB96-CC7946F79FD8}" type="pres">
      <dgm:prSet presAssocID="{89C3E3A3-C790-4145-9DA2-5A34807FB516}" presName="hierChild4" presStyleCnt="0"/>
      <dgm:spPr/>
    </dgm:pt>
    <dgm:pt modelId="{2FD13085-C8AD-4442-9F1A-1E9A33A0A6BD}" type="pres">
      <dgm:prSet presAssocID="{71EDB527-FF59-2842-8815-3E4016579957}" presName="Name10" presStyleLbl="parChTrans1D2" presStyleIdx="1" presStyleCnt="2"/>
      <dgm:spPr/>
    </dgm:pt>
    <dgm:pt modelId="{E38BB3B9-06D4-4E45-A93E-A55FAF419025}" type="pres">
      <dgm:prSet presAssocID="{D16BF0B3-7867-A64A-987C-023AC8570372}" presName="hierRoot2" presStyleCnt="0"/>
      <dgm:spPr/>
    </dgm:pt>
    <dgm:pt modelId="{2E038F58-9350-654B-BCD5-99C87418354A}" type="pres">
      <dgm:prSet presAssocID="{D16BF0B3-7867-A64A-987C-023AC8570372}" presName="composite2" presStyleCnt="0"/>
      <dgm:spPr/>
    </dgm:pt>
    <dgm:pt modelId="{0C15221E-E78A-AF46-B582-647113ABF8CE}" type="pres">
      <dgm:prSet presAssocID="{D16BF0B3-7867-A64A-987C-023AC8570372}" presName="background2" presStyleLbl="node2" presStyleIdx="1" presStyleCnt="2"/>
      <dgm:spPr/>
    </dgm:pt>
    <dgm:pt modelId="{E8343F20-CD75-AC4B-96E1-11B6853FF094}" type="pres">
      <dgm:prSet presAssocID="{D16BF0B3-7867-A64A-987C-023AC8570372}" presName="text2" presStyleLbl="fgAcc2" presStyleIdx="1" presStyleCnt="2" custScaleX="302257" custScaleY="172258">
        <dgm:presLayoutVars>
          <dgm:chPref val="3"/>
        </dgm:presLayoutVars>
      </dgm:prSet>
      <dgm:spPr/>
    </dgm:pt>
    <dgm:pt modelId="{71F709E2-E235-5B4E-A948-BC02B8E448C7}" type="pres">
      <dgm:prSet presAssocID="{D16BF0B3-7867-A64A-987C-023AC8570372}" presName="hierChild3" presStyleCnt="0"/>
      <dgm:spPr/>
    </dgm:pt>
    <dgm:pt modelId="{D1EB922B-3EA8-2747-9737-291CD0644230}" type="pres">
      <dgm:prSet presAssocID="{29018A75-5F32-F240-8730-D82EEA140954}" presName="Name17" presStyleLbl="parChTrans1D3" presStyleIdx="1" presStyleCnt="2"/>
      <dgm:spPr/>
    </dgm:pt>
    <dgm:pt modelId="{4EC58208-09B8-0340-B86B-199EF81EE8F8}" type="pres">
      <dgm:prSet presAssocID="{5B45A711-955B-E540-8367-C376B7CDF153}" presName="hierRoot3" presStyleCnt="0"/>
      <dgm:spPr/>
    </dgm:pt>
    <dgm:pt modelId="{CA697538-3BF1-EB47-93B6-5A7386A9DC21}" type="pres">
      <dgm:prSet presAssocID="{5B45A711-955B-E540-8367-C376B7CDF153}" presName="composite3" presStyleCnt="0"/>
      <dgm:spPr/>
    </dgm:pt>
    <dgm:pt modelId="{B494B970-DBC7-0F4E-B3B7-B83B0D1C46A3}" type="pres">
      <dgm:prSet presAssocID="{5B45A711-955B-E540-8367-C376B7CDF153}" presName="background3" presStyleLbl="node3" presStyleIdx="1" presStyleCnt="2"/>
      <dgm:spPr/>
    </dgm:pt>
    <dgm:pt modelId="{0C223EEF-56C9-9F4E-97CA-273047E818D0}" type="pres">
      <dgm:prSet presAssocID="{5B45A711-955B-E540-8367-C376B7CDF153}" presName="text3" presStyleLbl="fgAcc3" presStyleIdx="1" presStyleCnt="2" custScaleX="257987">
        <dgm:presLayoutVars>
          <dgm:chPref val="3"/>
        </dgm:presLayoutVars>
      </dgm:prSet>
      <dgm:spPr/>
    </dgm:pt>
    <dgm:pt modelId="{AEE227C5-70F4-9549-8178-AAD7D8B6F3A1}" type="pres">
      <dgm:prSet presAssocID="{5B45A711-955B-E540-8367-C376B7CDF153}" presName="hierChild4" presStyleCnt="0"/>
      <dgm:spPr/>
    </dgm:pt>
  </dgm:ptLst>
  <dgm:cxnLst>
    <dgm:cxn modelId="{873C8C2C-7224-C746-891A-FFE9EFE47D36}" srcId="{6274DD66-B786-F449-ADF6-D9CD1AB7A88B}" destId="{D16BF0B3-7867-A64A-987C-023AC8570372}" srcOrd="1" destOrd="0" parTransId="{71EDB527-FF59-2842-8815-3E4016579957}" sibTransId="{C1177965-76CA-664A-8921-708AAF1B6DAA}"/>
    <dgm:cxn modelId="{B43CB03B-ED09-E746-A64F-5BD5F1C7C932}" srcId="{6274DD66-B786-F449-ADF6-D9CD1AB7A88B}" destId="{AEB61C82-451B-C34B-AF04-603DA48D1E79}" srcOrd="0" destOrd="0" parTransId="{4E4E705E-2461-9241-8E65-5CD1916C2070}" sibTransId="{26814B84-D78A-7741-89EB-DEDA6FBA3EE5}"/>
    <dgm:cxn modelId="{7D309F5F-D413-9C4F-B489-DBBBA1F74D2C}" type="presOf" srcId="{5B45A711-955B-E540-8367-C376B7CDF153}" destId="{0C223EEF-56C9-9F4E-97CA-273047E818D0}" srcOrd="0" destOrd="0" presId="urn:microsoft.com/office/officeart/2005/8/layout/hierarchy1"/>
    <dgm:cxn modelId="{F0D2FD41-74D2-4042-A317-8744D594CDDC}" type="presOf" srcId="{89C3E3A3-C790-4145-9DA2-5A34807FB516}" destId="{A89816DC-A2BB-164B-8976-2B55FF09A3F3}" srcOrd="0" destOrd="0" presId="urn:microsoft.com/office/officeart/2005/8/layout/hierarchy1"/>
    <dgm:cxn modelId="{EAB00047-AA73-C84B-9EED-3557E06357B1}" type="presOf" srcId="{92A5C96F-5CA1-134B-BE4E-AA43F783AC15}" destId="{4D3C72B8-7017-5A4B-AA20-82E44E55B6B6}" srcOrd="0" destOrd="0" presId="urn:microsoft.com/office/officeart/2005/8/layout/hierarchy1"/>
    <dgm:cxn modelId="{30F5064C-AB0C-B144-9C80-15E173CE3DF8}" type="presOf" srcId="{29018A75-5F32-F240-8730-D82EEA140954}" destId="{D1EB922B-3EA8-2747-9737-291CD0644230}" srcOrd="0" destOrd="0" presId="urn:microsoft.com/office/officeart/2005/8/layout/hierarchy1"/>
    <dgm:cxn modelId="{35C2C887-B6C2-9E40-ACE6-25BCC9995E4B}" type="presOf" srcId="{AEB61C82-451B-C34B-AF04-603DA48D1E79}" destId="{D52252C0-BCE4-674B-818A-1D11F4ED8985}" srcOrd="0" destOrd="0" presId="urn:microsoft.com/office/officeart/2005/8/layout/hierarchy1"/>
    <dgm:cxn modelId="{BBF2299E-2AFE-4F4B-81BB-E029B72AB334}" type="presOf" srcId="{D16BF0B3-7867-A64A-987C-023AC8570372}" destId="{E8343F20-CD75-AC4B-96E1-11B6853FF094}" srcOrd="0" destOrd="0" presId="urn:microsoft.com/office/officeart/2005/8/layout/hierarchy1"/>
    <dgm:cxn modelId="{819967AE-DFA0-E04E-9C6C-95A9426417DF}" type="presOf" srcId="{6274DD66-B786-F449-ADF6-D9CD1AB7A88B}" destId="{741E2029-F9BF-1A4B-B837-649A16AD2697}" srcOrd="0" destOrd="0" presId="urn:microsoft.com/office/officeart/2005/8/layout/hierarchy1"/>
    <dgm:cxn modelId="{682B48DD-0949-484E-A635-BC095554D405}" type="presOf" srcId="{4E4E705E-2461-9241-8E65-5CD1916C2070}" destId="{60EBEA89-87E0-9F4F-844A-9879ECA65332}" srcOrd="0" destOrd="0" presId="urn:microsoft.com/office/officeart/2005/8/layout/hierarchy1"/>
    <dgm:cxn modelId="{D28228E5-BDEA-F94C-9423-C16E1E7C3159}" srcId="{D16BF0B3-7867-A64A-987C-023AC8570372}" destId="{5B45A711-955B-E540-8367-C376B7CDF153}" srcOrd="0" destOrd="0" parTransId="{29018A75-5F32-F240-8730-D82EEA140954}" sibTransId="{95C5CC2C-896C-0E47-8EBE-FA84018CE858}"/>
    <dgm:cxn modelId="{84CD4AEB-406C-3A49-8CD0-20F774D2F900}" srcId="{D92A0E43-02E4-7C4D-A5D2-F4083243237D}" destId="{6274DD66-B786-F449-ADF6-D9CD1AB7A88B}" srcOrd="0" destOrd="0" parTransId="{78EA278E-9C25-3245-97AB-564AE2543889}" sibTransId="{3744E73C-2229-154A-B31D-4D4E531E1D26}"/>
    <dgm:cxn modelId="{EB3D26F4-B646-144B-9C68-A7A0BA684A98}" type="presOf" srcId="{71EDB527-FF59-2842-8815-3E4016579957}" destId="{2FD13085-C8AD-4442-9F1A-1E9A33A0A6BD}" srcOrd="0" destOrd="0" presId="urn:microsoft.com/office/officeart/2005/8/layout/hierarchy1"/>
    <dgm:cxn modelId="{65889AF8-4C07-4443-A566-B7633EEF18AA}" type="presOf" srcId="{D92A0E43-02E4-7C4D-A5D2-F4083243237D}" destId="{0B81C7FC-DBFD-A040-9B3D-B1AF07612EB0}" srcOrd="0" destOrd="0" presId="urn:microsoft.com/office/officeart/2005/8/layout/hierarchy1"/>
    <dgm:cxn modelId="{493C9BFF-E747-6C49-951D-33B93162662C}" srcId="{AEB61C82-451B-C34B-AF04-603DA48D1E79}" destId="{89C3E3A3-C790-4145-9DA2-5A34807FB516}" srcOrd="0" destOrd="0" parTransId="{92A5C96F-5CA1-134B-BE4E-AA43F783AC15}" sibTransId="{9BA51AB5-E083-8B4D-935D-5DE135B4A638}"/>
    <dgm:cxn modelId="{6A522DA5-71D3-0041-A76B-80ED4D0DDE51}" type="presParOf" srcId="{0B81C7FC-DBFD-A040-9B3D-B1AF07612EB0}" destId="{41E6FAF2-04DA-C645-8461-23DE36583C18}" srcOrd="0" destOrd="0" presId="urn:microsoft.com/office/officeart/2005/8/layout/hierarchy1"/>
    <dgm:cxn modelId="{92BC3649-7173-974C-94A0-9059147CFC87}" type="presParOf" srcId="{41E6FAF2-04DA-C645-8461-23DE36583C18}" destId="{F1D184B4-E698-C94E-A4AB-A4DC5AC9D435}" srcOrd="0" destOrd="0" presId="urn:microsoft.com/office/officeart/2005/8/layout/hierarchy1"/>
    <dgm:cxn modelId="{2910F4BF-E5B7-A448-B178-2EA5DC1705E7}" type="presParOf" srcId="{F1D184B4-E698-C94E-A4AB-A4DC5AC9D435}" destId="{CAA1AA38-258B-7A43-BA9E-CA34C32521EB}" srcOrd="0" destOrd="0" presId="urn:microsoft.com/office/officeart/2005/8/layout/hierarchy1"/>
    <dgm:cxn modelId="{65250704-8C0A-A64C-A92E-C3260DA42932}" type="presParOf" srcId="{F1D184B4-E698-C94E-A4AB-A4DC5AC9D435}" destId="{741E2029-F9BF-1A4B-B837-649A16AD2697}" srcOrd="1" destOrd="0" presId="urn:microsoft.com/office/officeart/2005/8/layout/hierarchy1"/>
    <dgm:cxn modelId="{28175403-0B3A-5648-A75C-88EF45BB68BB}" type="presParOf" srcId="{41E6FAF2-04DA-C645-8461-23DE36583C18}" destId="{811AD056-AEF9-AF4C-8F9B-8F053413E25A}" srcOrd="1" destOrd="0" presId="urn:microsoft.com/office/officeart/2005/8/layout/hierarchy1"/>
    <dgm:cxn modelId="{E142B6E3-C3E7-B347-8798-AC361F7819E1}" type="presParOf" srcId="{811AD056-AEF9-AF4C-8F9B-8F053413E25A}" destId="{60EBEA89-87E0-9F4F-844A-9879ECA65332}" srcOrd="0" destOrd="0" presId="urn:microsoft.com/office/officeart/2005/8/layout/hierarchy1"/>
    <dgm:cxn modelId="{DA478646-B22E-5147-BB13-705065B19CB9}" type="presParOf" srcId="{811AD056-AEF9-AF4C-8F9B-8F053413E25A}" destId="{407DDA22-4DB3-B04F-81EE-8E30C29B6DEC}" srcOrd="1" destOrd="0" presId="urn:microsoft.com/office/officeart/2005/8/layout/hierarchy1"/>
    <dgm:cxn modelId="{15FBFCD4-0741-2049-87FE-8CCC6FBF125F}" type="presParOf" srcId="{407DDA22-4DB3-B04F-81EE-8E30C29B6DEC}" destId="{2DD0363D-8109-5640-B1C3-D3363251D0D2}" srcOrd="0" destOrd="0" presId="urn:microsoft.com/office/officeart/2005/8/layout/hierarchy1"/>
    <dgm:cxn modelId="{7A5A5D47-425B-FA48-9810-A17226D354E3}" type="presParOf" srcId="{2DD0363D-8109-5640-B1C3-D3363251D0D2}" destId="{8E0EC97F-650D-EE4E-A03B-9F457E31C1C9}" srcOrd="0" destOrd="0" presId="urn:microsoft.com/office/officeart/2005/8/layout/hierarchy1"/>
    <dgm:cxn modelId="{35C41A60-6E54-5041-A587-12086F8A9AC7}" type="presParOf" srcId="{2DD0363D-8109-5640-B1C3-D3363251D0D2}" destId="{D52252C0-BCE4-674B-818A-1D11F4ED8985}" srcOrd="1" destOrd="0" presId="urn:microsoft.com/office/officeart/2005/8/layout/hierarchy1"/>
    <dgm:cxn modelId="{225738BC-EEA1-2349-AE1C-C66599BFE0F5}" type="presParOf" srcId="{407DDA22-4DB3-B04F-81EE-8E30C29B6DEC}" destId="{08309892-E5DE-7941-B87C-CB190D4AC892}" srcOrd="1" destOrd="0" presId="urn:microsoft.com/office/officeart/2005/8/layout/hierarchy1"/>
    <dgm:cxn modelId="{9561C044-0148-9B4C-AE21-3C98A664D3E1}" type="presParOf" srcId="{08309892-E5DE-7941-B87C-CB190D4AC892}" destId="{4D3C72B8-7017-5A4B-AA20-82E44E55B6B6}" srcOrd="0" destOrd="0" presId="urn:microsoft.com/office/officeart/2005/8/layout/hierarchy1"/>
    <dgm:cxn modelId="{77B921B2-E506-304F-8329-D99567A6FC1A}" type="presParOf" srcId="{08309892-E5DE-7941-B87C-CB190D4AC892}" destId="{F12A172D-185B-E241-9047-9214578ECAF9}" srcOrd="1" destOrd="0" presId="urn:microsoft.com/office/officeart/2005/8/layout/hierarchy1"/>
    <dgm:cxn modelId="{55869C2A-63A6-0247-B95A-45D66D2C8EF9}" type="presParOf" srcId="{F12A172D-185B-E241-9047-9214578ECAF9}" destId="{A8F1EF56-80F2-F24C-8A15-5A4A5AF439ED}" srcOrd="0" destOrd="0" presId="urn:microsoft.com/office/officeart/2005/8/layout/hierarchy1"/>
    <dgm:cxn modelId="{97B439D8-7260-CD4C-9439-C23CBCE030DF}" type="presParOf" srcId="{A8F1EF56-80F2-F24C-8A15-5A4A5AF439ED}" destId="{170C8518-B132-2D4A-9D86-BB291C7E67B0}" srcOrd="0" destOrd="0" presId="urn:microsoft.com/office/officeart/2005/8/layout/hierarchy1"/>
    <dgm:cxn modelId="{C0822055-EB5D-7242-8B6F-B46C0A41A5E2}" type="presParOf" srcId="{A8F1EF56-80F2-F24C-8A15-5A4A5AF439ED}" destId="{A89816DC-A2BB-164B-8976-2B55FF09A3F3}" srcOrd="1" destOrd="0" presId="urn:microsoft.com/office/officeart/2005/8/layout/hierarchy1"/>
    <dgm:cxn modelId="{3A207C23-3248-4048-985E-2BF60CDD656D}" type="presParOf" srcId="{F12A172D-185B-E241-9047-9214578ECAF9}" destId="{3E9CC20E-DDAA-A64E-AB96-CC7946F79FD8}" srcOrd="1" destOrd="0" presId="urn:microsoft.com/office/officeart/2005/8/layout/hierarchy1"/>
    <dgm:cxn modelId="{73996D83-6280-124C-B6B5-36EA3C786304}" type="presParOf" srcId="{811AD056-AEF9-AF4C-8F9B-8F053413E25A}" destId="{2FD13085-C8AD-4442-9F1A-1E9A33A0A6BD}" srcOrd="2" destOrd="0" presId="urn:microsoft.com/office/officeart/2005/8/layout/hierarchy1"/>
    <dgm:cxn modelId="{2BC1DDD3-CFCA-C44E-A7F8-679860FBBB50}" type="presParOf" srcId="{811AD056-AEF9-AF4C-8F9B-8F053413E25A}" destId="{E38BB3B9-06D4-4E45-A93E-A55FAF419025}" srcOrd="3" destOrd="0" presId="urn:microsoft.com/office/officeart/2005/8/layout/hierarchy1"/>
    <dgm:cxn modelId="{087A2C9B-E61E-624F-B578-330A06E7052C}" type="presParOf" srcId="{E38BB3B9-06D4-4E45-A93E-A55FAF419025}" destId="{2E038F58-9350-654B-BCD5-99C87418354A}" srcOrd="0" destOrd="0" presId="urn:microsoft.com/office/officeart/2005/8/layout/hierarchy1"/>
    <dgm:cxn modelId="{244A01BA-7ED3-8C48-AE0C-673A85BA56CF}" type="presParOf" srcId="{2E038F58-9350-654B-BCD5-99C87418354A}" destId="{0C15221E-E78A-AF46-B582-647113ABF8CE}" srcOrd="0" destOrd="0" presId="urn:microsoft.com/office/officeart/2005/8/layout/hierarchy1"/>
    <dgm:cxn modelId="{10449589-1130-D642-9AC0-493753C99FC6}" type="presParOf" srcId="{2E038F58-9350-654B-BCD5-99C87418354A}" destId="{E8343F20-CD75-AC4B-96E1-11B6853FF094}" srcOrd="1" destOrd="0" presId="urn:microsoft.com/office/officeart/2005/8/layout/hierarchy1"/>
    <dgm:cxn modelId="{D15C1C54-CB4D-B748-8AEC-EF66B6130587}" type="presParOf" srcId="{E38BB3B9-06D4-4E45-A93E-A55FAF419025}" destId="{71F709E2-E235-5B4E-A948-BC02B8E448C7}" srcOrd="1" destOrd="0" presId="urn:microsoft.com/office/officeart/2005/8/layout/hierarchy1"/>
    <dgm:cxn modelId="{478CA0DF-1E41-2547-B6AD-002245766CB5}" type="presParOf" srcId="{71F709E2-E235-5B4E-A948-BC02B8E448C7}" destId="{D1EB922B-3EA8-2747-9737-291CD0644230}" srcOrd="0" destOrd="0" presId="urn:microsoft.com/office/officeart/2005/8/layout/hierarchy1"/>
    <dgm:cxn modelId="{EC9BF64D-88D1-4F4D-978D-48E68B396114}" type="presParOf" srcId="{71F709E2-E235-5B4E-A948-BC02B8E448C7}" destId="{4EC58208-09B8-0340-B86B-199EF81EE8F8}" srcOrd="1" destOrd="0" presId="urn:microsoft.com/office/officeart/2005/8/layout/hierarchy1"/>
    <dgm:cxn modelId="{686DEAE1-F7A0-814D-B146-5B38D353DEFC}" type="presParOf" srcId="{4EC58208-09B8-0340-B86B-199EF81EE8F8}" destId="{CA697538-3BF1-EB47-93B6-5A7386A9DC21}" srcOrd="0" destOrd="0" presId="urn:microsoft.com/office/officeart/2005/8/layout/hierarchy1"/>
    <dgm:cxn modelId="{EA56531F-09A2-9B4D-8E06-87010EEB07A7}" type="presParOf" srcId="{CA697538-3BF1-EB47-93B6-5A7386A9DC21}" destId="{B494B970-DBC7-0F4E-B3B7-B83B0D1C46A3}" srcOrd="0" destOrd="0" presId="urn:microsoft.com/office/officeart/2005/8/layout/hierarchy1"/>
    <dgm:cxn modelId="{C0C0C054-358E-8F44-96EE-DF79BB77F840}" type="presParOf" srcId="{CA697538-3BF1-EB47-93B6-5A7386A9DC21}" destId="{0C223EEF-56C9-9F4E-97CA-273047E818D0}" srcOrd="1" destOrd="0" presId="urn:microsoft.com/office/officeart/2005/8/layout/hierarchy1"/>
    <dgm:cxn modelId="{7F21999A-C554-604D-9DE6-408C38E1D50E}" type="presParOf" srcId="{4EC58208-09B8-0340-B86B-199EF81EE8F8}" destId="{AEE227C5-70F4-9549-8178-AAD7D8B6F3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B922B-3EA8-2747-9737-291CD0644230}">
      <dsp:nvSpPr>
        <dsp:cNvPr id="0" name=""/>
        <dsp:cNvSpPr/>
      </dsp:nvSpPr>
      <dsp:spPr>
        <a:xfrm>
          <a:off x="6268333" y="3171782"/>
          <a:ext cx="91440" cy="4185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5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13085-C8AD-4442-9F1A-1E9A33A0A6BD}">
      <dsp:nvSpPr>
        <dsp:cNvPr id="0" name=""/>
        <dsp:cNvSpPr/>
      </dsp:nvSpPr>
      <dsp:spPr>
        <a:xfrm>
          <a:off x="4246550" y="1178848"/>
          <a:ext cx="2067503" cy="418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257"/>
              </a:lnTo>
              <a:lnTo>
                <a:pt x="2067503" y="285257"/>
              </a:lnTo>
              <a:lnTo>
                <a:pt x="2067503" y="4185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C72B8-7017-5A4B-AA20-82E44E55B6B6}">
      <dsp:nvSpPr>
        <dsp:cNvPr id="0" name=""/>
        <dsp:cNvSpPr/>
      </dsp:nvSpPr>
      <dsp:spPr>
        <a:xfrm>
          <a:off x="1865743" y="2896996"/>
          <a:ext cx="91440" cy="446302"/>
        </a:xfrm>
        <a:custGeom>
          <a:avLst/>
          <a:gdLst/>
          <a:ahLst/>
          <a:cxnLst/>
          <a:rect l="0" t="0" r="0" b="0"/>
          <a:pathLst>
            <a:path>
              <a:moveTo>
                <a:pt x="87286" y="0"/>
              </a:moveTo>
              <a:lnTo>
                <a:pt x="87286" y="312968"/>
              </a:lnTo>
              <a:lnTo>
                <a:pt x="45720" y="312968"/>
              </a:lnTo>
              <a:lnTo>
                <a:pt x="45720" y="446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BEA89-87E0-9F4F-844A-9879ECA65332}">
      <dsp:nvSpPr>
        <dsp:cNvPr id="0" name=""/>
        <dsp:cNvSpPr/>
      </dsp:nvSpPr>
      <dsp:spPr>
        <a:xfrm>
          <a:off x="1953029" y="1178848"/>
          <a:ext cx="2293520" cy="390880"/>
        </a:xfrm>
        <a:custGeom>
          <a:avLst/>
          <a:gdLst/>
          <a:ahLst/>
          <a:cxnLst/>
          <a:rect l="0" t="0" r="0" b="0"/>
          <a:pathLst>
            <a:path>
              <a:moveTo>
                <a:pt x="2293520" y="0"/>
              </a:moveTo>
              <a:lnTo>
                <a:pt x="2293520" y="257547"/>
              </a:lnTo>
              <a:lnTo>
                <a:pt x="0" y="257547"/>
              </a:lnTo>
              <a:lnTo>
                <a:pt x="0" y="390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1AA38-258B-7A43-BA9E-CA34C32521EB}">
      <dsp:nvSpPr>
        <dsp:cNvPr id="0" name=""/>
        <dsp:cNvSpPr/>
      </dsp:nvSpPr>
      <dsp:spPr>
        <a:xfrm>
          <a:off x="1459278" y="264903"/>
          <a:ext cx="5574545" cy="913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1E2029-F9BF-1A4B-B837-649A16AD2697}">
      <dsp:nvSpPr>
        <dsp:cNvPr id="0" name=""/>
        <dsp:cNvSpPr/>
      </dsp:nvSpPr>
      <dsp:spPr>
        <a:xfrm>
          <a:off x="1619198" y="416827"/>
          <a:ext cx="5574545" cy="913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chemeClr val="tx2"/>
              </a:solidFill>
            </a:rPr>
            <a:t>2 BFS </a:t>
          </a:r>
          <a:r>
            <a:rPr lang="de-DE" sz="2400" kern="1200" dirty="0"/>
            <a:t>(mittlerer Bildungsabschluss)</a:t>
          </a:r>
        </a:p>
      </dsp:txBody>
      <dsp:txXfrm>
        <a:off x="1645967" y="443596"/>
        <a:ext cx="5521007" cy="860406"/>
      </dsp:txXfrm>
    </dsp:sp>
    <dsp:sp modelId="{8E0EC97F-650D-EE4E-A03B-9F457E31C1C9}">
      <dsp:nvSpPr>
        <dsp:cNvPr id="0" name=""/>
        <dsp:cNvSpPr/>
      </dsp:nvSpPr>
      <dsp:spPr>
        <a:xfrm>
          <a:off x="45447" y="1569728"/>
          <a:ext cx="3815165" cy="132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2252C0-BCE4-674B-818A-1D11F4ED8985}">
      <dsp:nvSpPr>
        <dsp:cNvPr id="0" name=""/>
        <dsp:cNvSpPr/>
      </dsp:nvSpPr>
      <dsp:spPr>
        <a:xfrm>
          <a:off x="205367" y="1721653"/>
          <a:ext cx="3815165" cy="1327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chemeClr val="tx2"/>
              </a:solidFill>
            </a:rPr>
            <a:t>Berufsschule</a:t>
          </a:r>
          <a:r>
            <a:rPr lang="de-DE" sz="2400" kern="1200" dirty="0"/>
            <a:t> (Fachrichtung Elektro, Metall)+ betriebliche Ausbildung</a:t>
          </a:r>
        </a:p>
      </dsp:txBody>
      <dsp:txXfrm>
        <a:off x="244241" y="1760527"/>
        <a:ext cx="3737417" cy="1249519"/>
      </dsp:txXfrm>
    </dsp:sp>
    <dsp:sp modelId="{170C8518-B132-2D4A-9D86-BB291C7E67B0}">
      <dsp:nvSpPr>
        <dsp:cNvPr id="0" name=""/>
        <dsp:cNvSpPr/>
      </dsp:nvSpPr>
      <dsp:spPr>
        <a:xfrm>
          <a:off x="436795" y="3343298"/>
          <a:ext cx="2949335" cy="1053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9816DC-A2BB-164B-8976-2B55FF09A3F3}">
      <dsp:nvSpPr>
        <dsp:cNvPr id="0" name=""/>
        <dsp:cNvSpPr/>
      </dsp:nvSpPr>
      <dsp:spPr>
        <a:xfrm>
          <a:off x="596715" y="3495222"/>
          <a:ext cx="2949335" cy="10539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 </a:t>
          </a:r>
          <a:r>
            <a:rPr lang="de-DE" sz="2400" kern="1200" dirty="0">
              <a:solidFill>
                <a:schemeClr val="tx2"/>
              </a:solidFill>
            </a:rPr>
            <a:t>Einjähriges Berufskolleg </a:t>
          </a:r>
          <a:r>
            <a:rPr lang="de-DE" sz="2400" kern="1200" dirty="0"/>
            <a:t>Fachhochschulreife</a:t>
          </a:r>
        </a:p>
      </dsp:txBody>
      <dsp:txXfrm>
        <a:off x="627585" y="3526092"/>
        <a:ext cx="2887595" cy="992239"/>
      </dsp:txXfrm>
    </dsp:sp>
    <dsp:sp modelId="{0C15221E-E78A-AF46-B582-647113ABF8CE}">
      <dsp:nvSpPr>
        <dsp:cNvPr id="0" name=""/>
        <dsp:cNvSpPr/>
      </dsp:nvSpPr>
      <dsp:spPr>
        <a:xfrm>
          <a:off x="4138886" y="1597439"/>
          <a:ext cx="4350334" cy="15743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343F20-CD75-AC4B-96E1-11B6853FF094}">
      <dsp:nvSpPr>
        <dsp:cNvPr id="0" name=""/>
        <dsp:cNvSpPr/>
      </dsp:nvSpPr>
      <dsp:spPr>
        <a:xfrm>
          <a:off x="4298807" y="1749364"/>
          <a:ext cx="4350334" cy="1574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rgbClr val="FF8600"/>
              </a:solidFill>
            </a:rPr>
            <a:t>Technisches Gymnasium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 ( 3 Jahre)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Mechatronik, Umwelttechnik, Technik und Management</a:t>
          </a:r>
        </a:p>
      </dsp:txBody>
      <dsp:txXfrm>
        <a:off x="4344918" y="1795475"/>
        <a:ext cx="4258112" cy="1482121"/>
      </dsp:txXfrm>
    </dsp:sp>
    <dsp:sp modelId="{B494B970-DBC7-0F4E-B3B7-B83B0D1C46A3}">
      <dsp:nvSpPr>
        <dsp:cNvPr id="0" name=""/>
        <dsp:cNvSpPr/>
      </dsp:nvSpPr>
      <dsp:spPr>
        <a:xfrm>
          <a:off x="4457472" y="3590374"/>
          <a:ext cx="3713163" cy="913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223EEF-56C9-9F4E-97CA-273047E818D0}">
      <dsp:nvSpPr>
        <dsp:cNvPr id="0" name=""/>
        <dsp:cNvSpPr/>
      </dsp:nvSpPr>
      <dsp:spPr>
        <a:xfrm>
          <a:off x="4617392" y="3742298"/>
          <a:ext cx="3713163" cy="913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Allgemeine Hochschulreife</a:t>
          </a:r>
        </a:p>
      </dsp:txBody>
      <dsp:txXfrm>
        <a:off x="4644161" y="3769067"/>
        <a:ext cx="3659625" cy="860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3A198-A0C9-BC42-8F59-DD3EAA873445}" type="datetimeFigureOut">
              <a:rPr lang="de-DE" smtClean="0"/>
              <a:t>16.12.2021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B84BB-B3A8-4C42-A1C6-37B2A5393C0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9661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5E25B-1D2E-9F4C-AE5A-63149D3D2721}" type="datetimeFigureOut">
              <a:rPr lang="de-DE" smtClean="0"/>
              <a:t>16.12.2021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E5FB7-3833-0448-A11F-B813103EAE6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77716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2BFS - Friedrich-Ebert-Schule, Esslingen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6056-CDC3-2B48-9116-0CB7F0E0F59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6056-CDC3-2B48-9116-0CB7F0E0F59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6056-CDC3-2B48-9116-0CB7F0E0F59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2BFS - Friedrich-Ebert-Schule, Esslingen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6056-CDC3-2B48-9116-0CB7F0E0F59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6056-CDC3-2B48-9116-0CB7F0E0F59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6056-CDC3-2B48-9116-0CB7F0E0F59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6056-CDC3-2B48-9116-0CB7F0E0F59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22.01.13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6056-CDC3-2B48-9116-0CB7F0E0F59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de-DE" dirty="0"/>
              <a:t>22.01.13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4576056-CDC3-2B48-9116-0CB7F0E0F59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2BFS - Friedrich-Ebert-Schule, Esslingen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4705" y="746957"/>
            <a:ext cx="6629400" cy="3699277"/>
          </a:xfrm>
        </p:spPr>
        <p:txBody>
          <a:bodyPr/>
          <a:lstStyle/>
          <a:p>
            <a:r>
              <a:rPr lang="de-DE" dirty="0"/>
              <a:t>Zweijährige Berufsfachschule</a:t>
            </a:r>
            <a:br>
              <a:rPr lang="de-DE" dirty="0"/>
            </a:br>
            <a:r>
              <a:rPr lang="de-DE" dirty="0"/>
              <a:t>Friedrich-Ebert-Schule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de-DE" sz="3600" dirty="0"/>
              <a:t>Herzlich Willkommen zu unserem Informationsabend</a:t>
            </a:r>
          </a:p>
        </p:txBody>
      </p:sp>
    </p:spTree>
    <p:extLst>
      <p:ext uri="{BB962C8B-B14F-4D97-AF65-F5344CB8AC3E}">
        <p14:creationId xmlns:p14="http://schemas.microsoft.com/office/powerpoint/2010/main" val="2212629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855957"/>
            <a:ext cx="7315200" cy="1241133"/>
          </a:xfrm>
        </p:spPr>
        <p:txBody>
          <a:bodyPr/>
          <a:lstStyle/>
          <a:p>
            <a:r>
              <a:rPr lang="de-DE" dirty="0"/>
              <a:t>Was erwarten wir von euch: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2303845"/>
            <a:ext cx="7315200" cy="4005515"/>
          </a:xfrm>
        </p:spPr>
        <p:txBody>
          <a:bodyPr>
            <a:normAutofit/>
          </a:bodyPr>
          <a:lstStyle/>
          <a:p>
            <a:pPr>
              <a:spcAft>
                <a:spcPct val="10000"/>
              </a:spcAft>
            </a:pPr>
            <a:r>
              <a:rPr lang="de-DE" sz="2400" dirty="0"/>
              <a:t> Zuverlässigkeit (HA, Absprachen, Termine)</a:t>
            </a:r>
          </a:p>
          <a:p>
            <a:pPr>
              <a:spcAft>
                <a:spcPct val="10000"/>
              </a:spcAft>
            </a:pPr>
            <a:r>
              <a:rPr lang="de-DE" sz="2400" dirty="0"/>
              <a:t> Pünktlichkeit </a:t>
            </a:r>
          </a:p>
          <a:p>
            <a:pPr>
              <a:spcAft>
                <a:spcPct val="10000"/>
              </a:spcAft>
            </a:pPr>
            <a:r>
              <a:rPr lang="de-DE" sz="2400" dirty="0"/>
              <a:t> Regelmäßige Anwesenheit</a:t>
            </a:r>
          </a:p>
          <a:p>
            <a:pPr>
              <a:spcAft>
                <a:spcPct val="10000"/>
              </a:spcAft>
            </a:pPr>
            <a:r>
              <a:rPr lang="de-DE" sz="2400" dirty="0"/>
              <a:t> Respektvoller und freundlicher Umgang mit        </a:t>
            </a:r>
          </a:p>
          <a:p>
            <a:pPr marL="45720" indent="0">
              <a:spcAft>
                <a:spcPct val="10000"/>
              </a:spcAft>
              <a:buNone/>
            </a:pPr>
            <a:r>
              <a:rPr lang="de-DE" sz="2400" dirty="0"/>
              <a:t>   Mitschülern und Lehrern</a:t>
            </a:r>
          </a:p>
          <a:p>
            <a:pPr>
              <a:spcAft>
                <a:spcPct val="10000"/>
              </a:spcAft>
            </a:pPr>
            <a:r>
              <a:rPr lang="de-DE" sz="2400" dirty="0"/>
              <a:t> Pfleglicher Umgang mit allen Einrichtungen der  </a:t>
            </a:r>
          </a:p>
          <a:p>
            <a:pPr marL="45720" indent="0">
              <a:spcAft>
                <a:spcPct val="10000"/>
              </a:spcAft>
              <a:buNone/>
            </a:pPr>
            <a:r>
              <a:rPr lang="de-DE" sz="2400" dirty="0"/>
              <a:t>   Schule</a:t>
            </a:r>
          </a:p>
          <a:p>
            <a:pPr>
              <a:spcAft>
                <a:spcPct val="10000"/>
              </a:spcAft>
            </a:pPr>
            <a:r>
              <a:rPr lang="de-DE" sz="2400" dirty="0"/>
              <a:t> Mitarbeit, Fleiß und Durchhaltevermögen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247303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019009"/>
            <a:ext cx="7315200" cy="1092849"/>
          </a:xfrm>
        </p:spPr>
        <p:txBody>
          <a:bodyPr/>
          <a:lstStyle/>
          <a:p>
            <a:r>
              <a:rPr lang="de-DE" dirty="0"/>
              <a:t>Was ihr von uns erwarten dürft: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2274309"/>
            <a:ext cx="7315200" cy="4035052"/>
          </a:xfrm>
        </p:spPr>
        <p:txBody>
          <a:bodyPr>
            <a:normAutofit lnSpcReduction="10000"/>
          </a:bodyPr>
          <a:lstStyle/>
          <a:p>
            <a:pPr>
              <a:spcAft>
                <a:spcPct val="20000"/>
              </a:spcAft>
            </a:pPr>
            <a:r>
              <a:rPr lang="de-DE" sz="2400" dirty="0"/>
              <a:t>Respektvoller und freundlicher Umgang mit allen Schülerinnen und Schülern </a:t>
            </a:r>
          </a:p>
          <a:p>
            <a:pPr>
              <a:spcAft>
                <a:spcPct val="20000"/>
              </a:spcAft>
            </a:pPr>
            <a:r>
              <a:rPr lang="de-DE" sz="2400" dirty="0"/>
              <a:t>Pünktlichkeit</a:t>
            </a:r>
          </a:p>
          <a:p>
            <a:pPr>
              <a:spcAft>
                <a:spcPct val="20000"/>
              </a:spcAft>
            </a:pPr>
            <a:r>
              <a:rPr lang="de-DE" sz="2400" dirty="0"/>
              <a:t>Zuverlässigkeit</a:t>
            </a:r>
          </a:p>
          <a:p>
            <a:pPr>
              <a:spcAft>
                <a:spcPct val="20000"/>
              </a:spcAft>
            </a:pPr>
            <a:r>
              <a:rPr lang="de-DE" sz="2400" dirty="0"/>
              <a:t>Fairness</a:t>
            </a:r>
          </a:p>
          <a:p>
            <a:pPr>
              <a:spcAft>
                <a:spcPct val="20000"/>
              </a:spcAft>
            </a:pPr>
            <a:r>
              <a:rPr lang="de-DE" sz="2400" dirty="0"/>
              <a:t>eine gute und umfassende Vorbereitung auf alle Klassenarbeiten und Prüfungen</a:t>
            </a:r>
          </a:p>
          <a:p>
            <a:pPr>
              <a:spcAft>
                <a:spcPct val="20000"/>
              </a:spcAft>
            </a:pPr>
            <a:r>
              <a:rPr lang="de-DE" sz="2400" dirty="0"/>
              <a:t>Praxisorientierte Vorbereitung für das Berufsleben und eine berufliche Grundbildung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3433973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855957"/>
            <a:ext cx="7315200" cy="1085744"/>
          </a:xfrm>
        </p:spPr>
        <p:txBody>
          <a:bodyPr/>
          <a:lstStyle/>
          <a:p>
            <a:r>
              <a:rPr lang="de-DE" dirty="0"/>
              <a:t>Stundenplanbeispiel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345461"/>
              </p:ext>
            </p:extLst>
          </p:nvPr>
        </p:nvGraphicFramePr>
        <p:xfrm>
          <a:off x="914400" y="2048220"/>
          <a:ext cx="5913555" cy="3971435"/>
        </p:xfrm>
        <a:graphic>
          <a:graphicData uri="http://schemas.openxmlformats.org/drawingml/2006/table">
            <a:tbl>
              <a:tblPr/>
              <a:tblGrid>
                <a:gridCol w="986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Montag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Dienstag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Mittwoch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Donnerstag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Freitag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Physik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BPK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BFK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GGK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Physik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BPK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BFK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GGK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BPK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Mathe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Reli/Ethik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BFK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BPK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Mathe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Reli/Ethik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BFK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Chemie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Englisch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Sport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Mathe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BPK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Englisch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Sport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Mathe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Englisch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BPK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Englisch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BPK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CT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BPK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de-DE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CT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829227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75962"/>
            <a:ext cx="7315200" cy="1343910"/>
          </a:xfrm>
        </p:spPr>
        <p:txBody>
          <a:bodyPr/>
          <a:lstStyle/>
          <a:p>
            <a:r>
              <a:rPr lang="de-DE" dirty="0"/>
              <a:t>Abschlussprüfung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919873"/>
            <a:ext cx="7315200" cy="4389488"/>
          </a:xfrm>
        </p:spPr>
        <p:txBody>
          <a:bodyPr>
            <a:normAutofit/>
          </a:bodyPr>
          <a:lstStyle/>
          <a:p>
            <a:r>
              <a:rPr lang="de-DE" sz="2400" dirty="0"/>
              <a:t>Mathematik</a:t>
            </a:r>
          </a:p>
          <a:p>
            <a:pPr>
              <a:spcBef>
                <a:spcPct val="35000"/>
              </a:spcBef>
            </a:pPr>
            <a:r>
              <a:rPr lang="de-DE" sz="2400" dirty="0"/>
              <a:t>Deutsch				schriftlich</a:t>
            </a:r>
          </a:p>
          <a:p>
            <a:r>
              <a:rPr lang="de-DE" sz="2400" dirty="0"/>
              <a:t>Englisch</a:t>
            </a:r>
          </a:p>
          <a:p>
            <a:r>
              <a:rPr lang="de-DE" sz="2400" dirty="0"/>
              <a:t>BFK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Pflicht-/Wahlpflichtfächer		mündlich</a:t>
            </a:r>
          </a:p>
          <a:p>
            <a:pPr>
              <a:buFont typeface="Wingdings" charset="0"/>
              <a:buNone/>
            </a:pPr>
            <a:endParaRPr lang="de-DE" sz="2400" dirty="0"/>
          </a:p>
          <a:p>
            <a:r>
              <a:rPr lang="de-DE" sz="2400" dirty="0"/>
              <a:t>Praktische Prüfung Fachrichtung E /M</a:t>
            </a:r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109165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1494" y="383975"/>
            <a:ext cx="8008106" cy="1314372"/>
          </a:xfrm>
        </p:spPr>
        <p:txBody>
          <a:bodyPr>
            <a:normAutofit/>
          </a:bodyPr>
          <a:lstStyle/>
          <a:p>
            <a:r>
              <a:rPr lang="de-DE" dirty="0"/>
              <a:t>Unterricht ist noch lange</a:t>
            </a:r>
            <a:br>
              <a:rPr lang="de-DE" dirty="0"/>
            </a:br>
            <a:r>
              <a:rPr lang="de-DE" dirty="0"/>
              <a:t>nicht alles: unser Schulleben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846031"/>
            <a:ext cx="7315200" cy="4463330"/>
          </a:xfrm>
        </p:spPr>
        <p:txBody>
          <a:bodyPr>
            <a:noAutofit/>
          </a:bodyPr>
          <a:lstStyle/>
          <a:p>
            <a:r>
              <a:rPr lang="de-DE" sz="2200" dirty="0"/>
              <a:t>Schuljahresbeginn mit Willkommenstagen</a:t>
            </a:r>
          </a:p>
          <a:p>
            <a:r>
              <a:rPr lang="de-DE" sz="2200" dirty="0"/>
              <a:t>Regelmäßige Berufsberatung durch unsere Sozialarbeiter und die Agentur für Arbeit</a:t>
            </a:r>
          </a:p>
          <a:p>
            <a:r>
              <a:rPr lang="de-DE" sz="2200" dirty="0"/>
              <a:t>Unterstützung bei schulischen und persönlichen Angelegenheiten durch unsere Sozialarbeiter und spezielle Beratungslehrer</a:t>
            </a:r>
          </a:p>
          <a:p>
            <a:r>
              <a:rPr lang="de-DE" sz="2200" dirty="0"/>
              <a:t>Projekte wie z.B. Erlebnispädagogik </a:t>
            </a:r>
          </a:p>
          <a:p>
            <a:r>
              <a:rPr lang="de-DE" sz="2200" dirty="0"/>
              <a:t>Gemeinsame Ausflüge</a:t>
            </a:r>
          </a:p>
          <a:p>
            <a:r>
              <a:rPr lang="de-DE" sz="2200" dirty="0"/>
              <a:t>Schach-AG, Schulsanitätsdienst</a:t>
            </a:r>
          </a:p>
          <a:p>
            <a:r>
              <a:rPr lang="de-DE" sz="2200" dirty="0"/>
              <a:t>Aktive SMV-Arbeit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260208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>
                <a:latin typeface="Tahoma" charset="0"/>
              </a:rPr>
              <a:t> Weitere Informationen</a:t>
            </a:r>
          </a:p>
          <a:p>
            <a:pPr marL="0" indent="0"/>
            <a:r>
              <a:rPr lang="de-DE" dirty="0">
                <a:latin typeface="Tahoma" charset="0"/>
              </a:rPr>
              <a:t> Anmeldeformulare </a:t>
            </a:r>
          </a:p>
          <a:p>
            <a:pPr marL="0" indent="0">
              <a:buFont typeface="Wingdings" charset="0"/>
              <a:buNone/>
            </a:pPr>
            <a:r>
              <a:rPr lang="de-DE" dirty="0">
                <a:latin typeface="Tahoma" charset="0"/>
              </a:rPr>
              <a:t>zu allen Schularten finden Sie auch auf unserer Homepage:</a:t>
            </a:r>
          </a:p>
          <a:p>
            <a:pPr marL="0" indent="0">
              <a:buFont typeface="Wingdings" charset="0"/>
              <a:buNone/>
            </a:pPr>
            <a:r>
              <a:rPr lang="de-DE" sz="3600" b="1" dirty="0">
                <a:latin typeface="Tahoma" charset="0"/>
              </a:rPr>
              <a:t>www.fes-es.de</a:t>
            </a:r>
          </a:p>
          <a:p>
            <a:pPr marL="0" indent="0">
              <a:buFont typeface="Wingdings" charset="0"/>
              <a:buNone/>
            </a:pPr>
            <a:r>
              <a:rPr lang="de-DE" dirty="0">
                <a:latin typeface="Tahoma" charset="0"/>
              </a:rPr>
              <a:t>Anmeldeschluss für alle Schularten:</a:t>
            </a:r>
          </a:p>
          <a:p>
            <a:pPr marL="0" indent="0">
              <a:buFont typeface="Wingdings" charset="0"/>
              <a:buNone/>
            </a:pPr>
            <a:r>
              <a:rPr lang="de-DE" sz="3600" b="1" dirty="0">
                <a:latin typeface="Tahoma" charset="0"/>
              </a:rPr>
              <a:t>01. März 2022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1726742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004105" y="1993712"/>
            <a:ext cx="70582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Vielen Dank für Ihre Aufmerksamkeit.</a:t>
            </a:r>
          </a:p>
          <a:p>
            <a:r>
              <a:rPr lang="de-DE" sz="3600" dirty="0"/>
              <a:t>Gerne beantworten wir Ihre Fragen auch in einem persönlichen Gespräch..</a:t>
            </a:r>
          </a:p>
          <a:p>
            <a:r>
              <a:rPr lang="de-DE" sz="3600" dirty="0"/>
              <a:t>Rufen Sie uns einfach an!</a:t>
            </a:r>
          </a:p>
        </p:txBody>
      </p:sp>
    </p:spTree>
    <p:extLst>
      <p:ext uri="{BB962C8B-B14F-4D97-AF65-F5344CB8AC3E}">
        <p14:creationId xmlns:p14="http://schemas.microsoft.com/office/powerpoint/2010/main" val="4263435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  <p:sp>
        <p:nvSpPr>
          <p:cNvPr id="3" name="Rechteck 2"/>
          <p:cNvSpPr/>
          <p:nvPr/>
        </p:nvSpPr>
        <p:spPr>
          <a:xfrm>
            <a:off x="2286000" y="3105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3600" dirty="0"/>
              <a:t>Wir bedanken uns für Ihren Besuch.</a:t>
            </a:r>
          </a:p>
        </p:txBody>
      </p:sp>
    </p:spTree>
    <p:extLst>
      <p:ext uri="{BB962C8B-B14F-4D97-AF65-F5344CB8AC3E}">
        <p14:creationId xmlns:p14="http://schemas.microsoft.com/office/powerpoint/2010/main" val="201748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Geplante Themen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3805628"/>
          </a:xfrm>
        </p:spPr>
        <p:txBody>
          <a:bodyPr>
            <a:normAutofit fontScale="92500" lnSpcReduction="10000"/>
          </a:bodyPr>
          <a:lstStyle/>
          <a:p>
            <a:pPr marL="763588" indent="-763588"/>
            <a:r>
              <a:rPr lang="de-DE" sz="2400" dirty="0"/>
              <a:t>Vorstellung der Friedrich-Ebert-Schule</a:t>
            </a:r>
          </a:p>
          <a:p>
            <a:pPr marL="763588" indent="-763588"/>
            <a:r>
              <a:rPr lang="de-DE" sz="2400" dirty="0"/>
              <a:t>Bildungsmöglichkeiten an der FES</a:t>
            </a:r>
          </a:p>
          <a:p>
            <a:pPr marL="763588" indent="-763588"/>
            <a:r>
              <a:rPr lang="de-DE" sz="2400" dirty="0"/>
              <a:t>Vorstellung 2BFS</a:t>
            </a:r>
          </a:p>
          <a:p>
            <a:pPr marL="1239838" lvl="1">
              <a:buFont typeface="Wingdings" charset="0"/>
              <a:buChar char="ð"/>
            </a:pPr>
            <a:r>
              <a:rPr lang="de-DE" sz="2400" dirty="0"/>
              <a:t>Aufnahmevoraussetzungen</a:t>
            </a:r>
          </a:p>
          <a:p>
            <a:pPr marL="1239838" lvl="1">
              <a:buFont typeface="Wingdings" charset="0"/>
              <a:buChar char="ð"/>
            </a:pPr>
            <a:r>
              <a:rPr lang="de-DE" sz="2400" dirty="0"/>
              <a:t>Fächer und Stundentafel</a:t>
            </a:r>
          </a:p>
          <a:p>
            <a:pPr marL="1239838" lvl="1">
              <a:buFont typeface="Wingdings" charset="0"/>
              <a:buChar char="ð"/>
            </a:pPr>
            <a:r>
              <a:rPr lang="de-DE" sz="2400" dirty="0"/>
              <a:t>Aktueller Stundenplan</a:t>
            </a:r>
          </a:p>
          <a:p>
            <a:pPr marL="1239838" lvl="1">
              <a:buFont typeface="Wingdings" charset="0"/>
              <a:buChar char="ð"/>
            </a:pPr>
            <a:r>
              <a:rPr lang="de-DE" sz="2400" dirty="0"/>
              <a:t>Abschlussprüfung</a:t>
            </a:r>
          </a:p>
          <a:p>
            <a:pPr marL="1239838" lvl="1">
              <a:buFont typeface="Wingdings" charset="0"/>
              <a:buChar char="ð"/>
            </a:pPr>
            <a:r>
              <a:rPr lang="de-DE" sz="2400" dirty="0"/>
              <a:t>Anmeldung </a:t>
            </a:r>
          </a:p>
          <a:p>
            <a:pPr marL="1239838" lvl="1">
              <a:buFont typeface="Wingdings" charset="0"/>
              <a:buChar char="ð"/>
            </a:pPr>
            <a:r>
              <a:rPr lang="de-DE" sz="2400" dirty="0"/>
              <a:t>Schulleben</a:t>
            </a:r>
          </a:p>
          <a:p>
            <a:pPr marL="0" indent="0">
              <a:buNone/>
            </a:pPr>
            <a:r>
              <a:rPr lang="de-DE" sz="2400" dirty="0"/>
              <a:t> </a:t>
            </a:r>
          </a:p>
          <a:p>
            <a:pPr marL="763588" indent="-763588"/>
            <a:endParaRPr lang="de-DE" sz="2400" dirty="0"/>
          </a:p>
          <a:p>
            <a:pPr marL="1239838" lvl="1">
              <a:buFont typeface="Wingdings" charset="0"/>
              <a:buChar char="ð"/>
            </a:pPr>
            <a:endParaRPr lang="de-DE" sz="2400" dirty="0"/>
          </a:p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264341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Berufspraktische Ausbildung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400" dirty="0"/>
              <a:t>Folgende Bereiche werden an der FES unterrichtet</a:t>
            </a:r>
          </a:p>
          <a:p>
            <a:pPr>
              <a:buFontTx/>
              <a:buChar char="-"/>
            </a:pPr>
            <a:r>
              <a:rPr lang="de-DE" sz="2400" dirty="0"/>
              <a:t>Elektrotechnik</a:t>
            </a:r>
          </a:p>
          <a:p>
            <a:pPr>
              <a:buFontTx/>
              <a:buChar char="-"/>
            </a:pPr>
            <a:r>
              <a:rPr lang="de-DE" sz="2400" dirty="0"/>
              <a:t>Metalltechnik</a:t>
            </a:r>
          </a:p>
          <a:p>
            <a:pPr marL="45720" indent="0">
              <a:buNone/>
            </a:pP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14129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855957"/>
            <a:ext cx="7315200" cy="1275711"/>
          </a:xfrm>
        </p:spPr>
        <p:txBody>
          <a:bodyPr/>
          <a:lstStyle/>
          <a:p>
            <a:r>
              <a:rPr lang="de-DE" dirty="0"/>
              <a:t>Friedrich-Ebert-Schule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689" y="2303845"/>
            <a:ext cx="8534891" cy="4005515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endParaRPr lang="de-DE" sz="2600" dirty="0">
              <a:latin typeface="Tahoma" charset="0"/>
            </a:endParaRPr>
          </a:p>
          <a:p>
            <a:r>
              <a:rPr lang="de-DE" sz="3100" dirty="0"/>
              <a:t>Friedrich-Ebert-Schule in einem Gebäudekomplex mit KKS</a:t>
            </a:r>
          </a:p>
          <a:p>
            <a:r>
              <a:rPr lang="de-DE" sz="3100" dirty="0"/>
              <a:t>ca. 2000 Schüler (FES)</a:t>
            </a:r>
          </a:p>
          <a:p>
            <a:r>
              <a:rPr lang="de-DE" sz="3100" dirty="0"/>
              <a:t>ca. 100 Lehrer (FES)</a:t>
            </a:r>
          </a:p>
          <a:p>
            <a:endParaRPr lang="de-DE" sz="31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en-US" sz="3100" b="1" dirty="0">
                <a:solidFill>
                  <a:prstClr val="white"/>
                </a:solidFill>
                <a:ea typeface="ＭＳ Ｐゴシック" charset="0"/>
                <a:cs typeface="ＭＳ Ｐゴシック" charset="0"/>
              </a:rPr>
              <a:t>Anschrift:</a:t>
            </a:r>
            <a:r>
              <a:rPr kumimoji="1" lang="en-US" sz="3100" dirty="0">
                <a:solidFill>
                  <a:prstClr val="white"/>
                </a:solidFill>
                <a:ea typeface="ＭＳ Ｐゴシック" charset="0"/>
                <a:cs typeface="ＭＳ Ｐゴシック" charset="0"/>
              </a:rPr>
              <a:t> 	</a:t>
            </a:r>
            <a:r>
              <a:rPr kumimoji="1" lang="en-US" sz="3100" dirty="0">
                <a:solidFill>
                  <a:prstClr val="white"/>
                </a:solidFill>
                <a:ea typeface="ＭＳ Ｐゴシック" charset="0"/>
                <a:cs typeface="Times New Roman" charset="0"/>
              </a:rPr>
              <a:t>Friedrich Ebert-Schule		             </a:t>
            </a:r>
            <a:endParaRPr kumimoji="1" lang="en-US" sz="3100" dirty="0">
              <a:solidFill>
                <a:srgbClr val="FF6600"/>
              </a:solidFill>
              <a:ea typeface="ＭＳ Ｐゴシック" charset="0"/>
              <a:cs typeface="Times New Roman" charset="0"/>
            </a:endParaRPr>
          </a:p>
          <a:p>
            <a:pPr marL="1828800" lvl="4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en-US" sz="3100" dirty="0">
                <a:solidFill>
                  <a:prstClr val="white"/>
                </a:solidFill>
                <a:ea typeface="ＭＳ Ｐゴシック" charset="0"/>
                <a:cs typeface="Times New Roman" charset="0"/>
              </a:rPr>
              <a:t>Berufsschulzentrum Esslingen-Zell</a:t>
            </a:r>
          </a:p>
          <a:p>
            <a:pPr marL="1828800" lvl="4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en-US" sz="3100" dirty="0">
                <a:solidFill>
                  <a:prstClr val="white"/>
                </a:solidFill>
                <a:ea typeface="ＭＳ Ｐゴシック" charset="0"/>
                <a:cs typeface="Times New Roman" charset="0"/>
              </a:rPr>
              <a:t>Steinbeisstr.17</a:t>
            </a:r>
          </a:p>
          <a:p>
            <a:pPr marL="1828800" lvl="4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en-US" sz="3100" dirty="0">
                <a:solidFill>
                  <a:prstClr val="white"/>
                </a:solidFill>
                <a:ea typeface="ＭＳ Ｐゴシック" charset="0"/>
                <a:cs typeface="Times New Roman" charset="0"/>
              </a:rPr>
              <a:t>73730 Esslingen</a:t>
            </a:r>
          </a:p>
          <a:p>
            <a:pPr marL="1828800" lvl="4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en-US" sz="3100" dirty="0">
                <a:solidFill>
                  <a:prstClr val="white"/>
                </a:solidFill>
                <a:ea typeface="ＭＳ Ｐゴシック" charset="0"/>
                <a:cs typeface="Times New Roman" charset="0"/>
              </a:rPr>
              <a:t>Tel.:0711/3607-100</a:t>
            </a:r>
          </a:p>
          <a:p>
            <a:pPr marL="1828800" lvl="4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en-US" sz="3100" dirty="0">
                <a:solidFill>
                  <a:prstClr val="white"/>
                </a:solidFill>
                <a:ea typeface="ＭＳ Ｐゴシック" charset="0"/>
                <a:cs typeface="Times New Roman" charset="0"/>
              </a:rPr>
              <a:t>Fax.:0711/3607-102</a:t>
            </a:r>
          </a:p>
          <a:p>
            <a:pPr marL="1828800" lvl="4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1" lang="en-US" sz="2600" dirty="0">
              <a:solidFill>
                <a:schemeClr val="tx2"/>
              </a:solidFill>
              <a:ea typeface="ＭＳ Ｐゴシック" charset="0"/>
              <a:cs typeface="Times New Roman" charset="0"/>
            </a:endParaRPr>
          </a:p>
          <a:p>
            <a:pPr marL="1828800" lvl="4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en-US" sz="4000" dirty="0">
                <a:solidFill>
                  <a:schemeClr val="tx2"/>
                </a:solidFill>
                <a:ea typeface="ＭＳ Ｐゴシック" charset="0"/>
                <a:cs typeface="Times New Roman" charset="0"/>
              </a:rPr>
              <a:t>www.fes-es.de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386216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Schulleitung und Ansprechpartner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Schulleiter:				Herr Hofmeister</a:t>
            </a:r>
          </a:p>
          <a:p>
            <a:r>
              <a:rPr lang="de-DE" dirty="0"/>
              <a:t>Stellv. Schulleiter:			Herr </a:t>
            </a:r>
            <a:r>
              <a:rPr lang="de-DE" dirty="0" err="1"/>
              <a:t>Matziris</a:t>
            </a:r>
            <a:endParaRPr lang="de-DE" dirty="0"/>
          </a:p>
          <a:p>
            <a:r>
              <a:rPr lang="de-DE" dirty="0"/>
              <a:t>Abteilungsleiter 2BFS :		Herr Kennel</a:t>
            </a:r>
          </a:p>
          <a:p>
            <a:r>
              <a:rPr lang="de-DE" dirty="0"/>
              <a:t>Schulartbeauftragter 2BFS:		Herr Comtesse</a:t>
            </a:r>
          </a:p>
          <a:p>
            <a:r>
              <a:rPr lang="de-DE" dirty="0"/>
              <a:t>Schulsozialarbeiter:			Frau Freistädter</a:t>
            </a:r>
          </a:p>
          <a:p>
            <a:pPr marL="45720" indent="0">
              <a:buNone/>
            </a:pPr>
            <a:r>
              <a:rPr lang="de-DE" dirty="0"/>
              <a:t>					Herr Schwarz</a:t>
            </a:r>
          </a:p>
          <a:p>
            <a:pPr marL="45720" indent="0">
              <a:buNone/>
            </a:pPr>
            <a:r>
              <a:rPr lang="de-DE" dirty="0"/>
              <a:t>					</a:t>
            </a:r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155593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260" y="118147"/>
            <a:ext cx="7993340" cy="1270067"/>
          </a:xfrm>
        </p:spPr>
        <p:txBody>
          <a:bodyPr>
            <a:normAutofit fontScale="90000"/>
          </a:bodyPr>
          <a:lstStyle/>
          <a:p>
            <a:r>
              <a:rPr lang="de-DE" dirty="0"/>
              <a:t>Bildungsmöglichkeiten </a:t>
            </a:r>
            <a:br>
              <a:rPr lang="de-DE" dirty="0"/>
            </a:br>
            <a:r>
              <a:rPr lang="de-DE" dirty="0">
                <a:solidFill>
                  <a:srgbClr val="FF8600"/>
                </a:solidFill>
              </a:rPr>
              <a:t>an der FES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554167"/>
              </p:ext>
            </p:extLst>
          </p:nvPr>
        </p:nvGraphicFramePr>
        <p:xfrm>
          <a:off x="236260" y="1388214"/>
          <a:ext cx="8653022" cy="4921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13419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2-jährige Berufsfachschule Elektro und Metall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ct val="20000"/>
              </a:spcAft>
              <a:buFont typeface="Wingdings 2" pitchFamily="18" charset="2"/>
              <a:buChar char=""/>
              <a:defRPr/>
            </a:pPr>
            <a:r>
              <a:rPr lang="de-DE" sz="2400" dirty="0"/>
              <a:t> erweiterte Allgemeinbildung D, E, M</a:t>
            </a:r>
          </a:p>
          <a:p>
            <a:pPr fontAlgn="auto">
              <a:spcAft>
                <a:spcPct val="20000"/>
              </a:spcAft>
              <a:buFont typeface="Wingdings 2" pitchFamily="18" charset="2"/>
              <a:buChar char=""/>
              <a:defRPr/>
            </a:pPr>
            <a:r>
              <a:rPr lang="de-DE" sz="2400" dirty="0"/>
              <a:t> zusätzliche Grundausbildung in den Fachrichtungen Elektro- oder Metalltechnik</a:t>
            </a:r>
          </a:p>
          <a:p>
            <a:pPr fontAlgn="auto">
              <a:spcAft>
                <a:spcPct val="20000"/>
              </a:spcAft>
              <a:buFont typeface="Wingdings 2" pitchFamily="18" charset="2"/>
              <a:buChar char=""/>
              <a:defRPr/>
            </a:pPr>
            <a:r>
              <a:rPr lang="de-DE" sz="2400" dirty="0"/>
              <a:t> Vollzeitschule</a:t>
            </a:r>
          </a:p>
          <a:p>
            <a:pPr fontAlgn="auto">
              <a:spcAft>
                <a:spcPct val="20000"/>
              </a:spcAft>
              <a:buFont typeface="Wingdings 2" pitchFamily="18" charset="2"/>
              <a:buChar char=""/>
              <a:defRPr/>
            </a:pPr>
            <a:r>
              <a:rPr lang="de-DE" sz="2400" dirty="0"/>
              <a:t> guter Abschluss kann als 1. Ausbildungsjahr anerkannt werden</a:t>
            </a:r>
          </a:p>
          <a:p>
            <a:pPr fontAlgn="auto">
              <a:spcAft>
                <a:spcPct val="20000"/>
              </a:spcAft>
              <a:buFont typeface="Wingdings 2" pitchFamily="18" charset="2"/>
              <a:buChar char=""/>
              <a:defRPr/>
            </a:pPr>
            <a:r>
              <a:rPr lang="de-DE" sz="2400" dirty="0"/>
              <a:t> Abschluss „Fachschulreife“</a:t>
            </a:r>
          </a:p>
          <a:p>
            <a:pPr fontAlgn="auto">
              <a:spcAft>
                <a:spcPct val="20000"/>
              </a:spcAft>
              <a:buFont typeface="Wingdings 2" pitchFamily="18" charset="2"/>
              <a:buChar char=""/>
              <a:defRPr/>
            </a:pPr>
            <a:r>
              <a:rPr lang="de-DE" sz="2400" dirty="0"/>
              <a:t> anschließend Ausbildung, Berufskolleg oder TG</a:t>
            </a:r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231176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549454"/>
            <a:ext cx="7315200" cy="353188"/>
          </a:xfrm>
        </p:spPr>
        <p:txBody>
          <a:bodyPr>
            <a:normAutofit fontScale="90000"/>
          </a:bodyPr>
          <a:lstStyle/>
          <a:p>
            <a:r>
              <a:rPr lang="de-DE" dirty="0"/>
              <a:t>Aufnahmevoraussetzungen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897905"/>
            <a:ext cx="7315200" cy="4411456"/>
          </a:xfrm>
        </p:spPr>
        <p:txBody>
          <a:bodyPr>
            <a:noAutofit/>
          </a:bodyPr>
          <a:lstStyle/>
          <a:p>
            <a:pPr lvl="1"/>
            <a:r>
              <a:rPr lang="de-DE" sz="2000" dirty="0">
                <a:cs typeface="Tahoma" charset="0"/>
              </a:rPr>
              <a:t>Hauptschulabschluss (auch VAB).</a:t>
            </a:r>
          </a:p>
          <a:p>
            <a:pPr lvl="1"/>
            <a:r>
              <a:rPr lang="de-DE" sz="2000" dirty="0">
                <a:cs typeface="Tahoma" charset="0"/>
              </a:rPr>
              <a:t>Versetzung nach Klasse 10 der WRS, Realschule oder des Gymnasiums (G9).</a:t>
            </a:r>
          </a:p>
          <a:p>
            <a:pPr lvl="1"/>
            <a:r>
              <a:rPr lang="de-DE" sz="2000" dirty="0">
                <a:cs typeface="Tahoma" charset="0"/>
              </a:rPr>
              <a:t>Das Abgangszeugnis der Klasse 9 der Realschule oder des Gymnasiums.</a:t>
            </a:r>
          </a:p>
          <a:p>
            <a:pPr lvl="1"/>
            <a:r>
              <a:rPr lang="de-DE" sz="2000" dirty="0">
                <a:cs typeface="Tahoma" charset="0"/>
              </a:rPr>
              <a:t>Nachweis eines gleichwertigen Bildungsstandes, auch BEJ.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392894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02195"/>
            <a:ext cx="7315200" cy="753761"/>
          </a:xfrm>
        </p:spPr>
        <p:txBody>
          <a:bodyPr/>
          <a:lstStyle/>
          <a:p>
            <a:r>
              <a:rPr lang="de-DE" dirty="0"/>
              <a:t>Anmeldung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855957"/>
            <a:ext cx="7315200" cy="5453404"/>
          </a:xfrm>
        </p:spPr>
        <p:txBody>
          <a:bodyPr>
            <a:noAutofit/>
          </a:bodyPr>
          <a:lstStyle/>
          <a:p>
            <a:r>
              <a:rPr lang="de-DE" dirty="0"/>
              <a:t>Anmeldeschluss ist der 01.März 2022.</a:t>
            </a:r>
          </a:p>
          <a:p>
            <a:endParaRPr lang="de-DE" dirty="0"/>
          </a:p>
          <a:p>
            <a:r>
              <a:rPr lang="de-DE" dirty="0"/>
              <a:t>Das Anmeldeformular erhalten Sie heute, online oder im Sekretariat der Friedrich-Ebert-Schule.</a:t>
            </a:r>
          </a:p>
          <a:p>
            <a:r>
              <a:rPr lang="de-DE" dirty="0"/>
              <a:t>Dem Anmeldeformular sind beizufügen:</a:t>
            </a:r>
          </a:p>
          <a:p>
            <a:pPr marL="45720" indent="0">
              <a:buNone/>
            </a:pPr>
            <a:r>
              <a:rPr lang="de-DE" dirty="0"/>
              <a:t>   • Das Halbjahreszeugnis der Klasse 9 </a:t>
            </a:r>
          </a:p>
          <a:p>
            <a:pPr marL="45720" indent="0">
              <a:buNone/>
            </a:pPr>
            <a:r>
              <a:rPr lang="de-DE" dirty="0"/>
              <a:t>     (oder Entsprechendes)</a:t>
            </a:r>
          </a:p>
          <a:p>
            <a:pPr marL="45720" indent="0">
              <a:buNone/>
            </a:pPr>
            <a:r>
              <a:rPr lang="de-DE" dirty="0"/>
              <a:t>   • ein Lebenslauf in tabellarischer Form mit </a:t>
            </a:r>
          </a:p>
          <a:p>
            <a:pPr marL="45720" indent="0">
              <a:buNone/>
            </a:pPr>
            <a:r>
              <a:rPr lang="de-DE" dirty="0"/>
              <a:t>     Angaben über den bisherigen Bildungsweg</a:t>
            </a:r>
          </a:p>
          <a:p>
            <a:r>
              <a:rPr lang="de-DE" dirty="0"/>
              <a:t>Auf Grund der Noten des Halbjahreszeugnisses bekommen Sie einen vorläufigen Bescheid. Eine Rückmeldung auf dem dafür vorgesehenen Abschnitt ist unbedingt erforderlich.</a:t>
            </a:r>
          </a:p>
          <a:p>
            <a:r>
              <a:rPr lang="de-DE" dirty="0"/>
              <a:t> Entscheidend für die endgültige Zusage ist das Abschluss-zeugnis. Dieses (beglaubigte Zeugniskopie) ist sofort nach Erhalt, möglichst jedoch 10 Tage vor Beginn der Sommer-ferien bei der Schule vorzulegen.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2BFS - Friedrich-Ebert-Schule, Esslingen</a:t>
            </a:r>
          </a:p>
        </p:txBody>
      </p:sp>
    </p:spTree>
    <p:extLst>
      <p:ext uri="{BB962C8B-B14F-4D97-AF65-F5344CB8AC3E}">
        <p14:creationId xmlns:p14="http://schemas.microsoft.com/office/powerpoint/2010/main" val="358335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Perspek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Perspektive.thmx</Template>
  <TotalTime>0</TotalTime>
  <Words>714</Words>
  <Application>Microsoft Office PowerPoint</Application>
  <PresentationFormat>Bildschirmpräsentation (4:3)</PresentationFormat>
  <Paragraphs>171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Wingdings 2</vt:lpstr>
      <vt:lpstr>Perspektive</vt:lpstr>
      <vt:lpstr>Zweijährige Berufsfachschule Friedrich-Ebert-Schule</vt:lpstr>
      <vt:lpstr>Geplante Themen</vt:lpstr>
      <vt:lpstr>Berufspraktische Ausbildung</vt:lpstr>
      <vt:lpstr>Friedrich-Ebert-Schule</vt:lpstr>
      <vt:lpstr>Schulleitung und Ansprechpartner</vt:lpstr>
      <vt:lpstr>Bildungsmöglichkeiten  an der FES</vt:lpstr>
      <vt:lpstr>2-jährige Berufsfachschule Elektro und Metall</vt:lpstr>
      <vt:lpstr>Aufnahmevoraussetzungen</vt:lpstr>
      <vt:lpstr>Anmeldung</vt:lpstr>
      <vt:lpstr>Was erwarten wir von euch:</vt:lpstr>
      <vt:lpstr>Was ihr von uns erwarten dürft:</vt:lpstr>
      <vt:lpstr>Stundenplanbeispiel</vt:lpstr>
      <vt:lpstr>Abschlussprüfung</vt:lpstr>
      <vt:lpstr>Unterricht ist noch lange nicht alles: unser Schulleben</vt:lpstr>
      <vt:lpstr>Anmeldung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Zweijährige Berufsfachschule Herzlich Willkommen</dc:title>
  <dc:creator>Steffen Benz</dc:creator>
  <cp:lastModifiedBy>Christoph Comtesse</cp:lastModifiedBy>
  <cp:revision>47</cp:revision>
  <dcterms:created xsi:type="dcterms:W3CDTF">2013-01-12T12:14:39Z</dcterms:created>
  <dcterms:modified xsi:type="dcterms:W3CDTF">2021-12-16T06:36:06Z</dcterms:modified>
</cp:coreProperties>
</file>